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Montserrat"/>
      <p:regular r:id="rId31"/>
      <p:bold r:id="rId32"/>
      <p:italic r:id="rId33"/>
      <p:boldItalic r:id="rId34"/>
    </p:embeddedFont>
    <p:embeddedFont>
      <p:font typeface="Lato"/>
      <p:regular r:id="rId35"/>
      <p:bold r:id="rId36"/>
      <p:italic r:id="rId37"/>
      <p:boldItalic r:id="rId38"/>
    </p:embeddedFont>
    <p:embeddedFont>
      <p:font typeface="Average"/>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39" Type="http://schemas.openxmlformats.org/officeDocument/2006/relationships/font" Target="fonts/Average-regular.fntdata"/><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5511c58df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5511c58df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Lastly, why I think steganography is interesting and probably one to watch in </a:t>
            </a:r>
            <a:r>
              <a:rPr lang="en-GB"/>
              <a:t>cryptography</a:t>
            </a:r>
            <a:r>
              <a:rPr lang="en-GB"/>
              <a:t> is because it can solve modern problems of distance diagnosing and perhaps less crucially it could substantially solve some of the problems in the NFT arena as it could provide a means of creating a digital provenance and </a:t>
            </a:r>
            <a:r>
              <a:rPr lang="en-GB"/>
              <a:t>eliminating</a:t>
            </a:r>
            <a:r>
              <a:rPr lang="en-GB"/>
              <a:t> a certain degree of fraudulent NFT scams.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my implementation of a steganography suite I used VS Code  with a Live Server add on. I find this add on really useful generally as it let’s you work on your development projects in real time and lets you see your coding changes in real time. It also really easy to add on to VS Code so I would say go ahead and get it.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550c3546e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550c3546e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a library designed by an Austrian software </a:t>
            </a:r>
            <a:r>
              <a:rPr lang="en-GB"/>
              <a:t>developer</a:t>
            </a:r>
            <a:r>
              <a:rPr lang="en-GB"/>
              <a:t> Peter Eigenshink.  It’s a pretty tidy library that when you look at the documentation it been floating </a:t>
            </a:r>
            <a:r>
              <a:rPr lang="en-GB"/>
              <a:t>around</a:t>
            </a:r>
            <a:r>
              <a:rPr lang="en-GB"/>
              <a:t> for awhile and the last time it was updated was in 2017.  This is the primary library I used for my code implementation. It is a steganography implementation that uses the least significant bit algorithm to encode </a:t>
            </a:r>
            <a:r>
              <a:rPr lang="en-GB"/>
              <a:t>it's</a:t>
            </a:r>
            <a:r>
              <a:rPr lang="en-GB"/>
              <a:t> messages into images.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550c3546e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550c3546e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that point, when you download the library you encounter two files in the build folder this is a screenshot of the the actual entire code library. </a:t>
            </a:r>
            <a:r>
              <a:rPr lang="en-GB"/>
              <a:t>It's</a:t>
            </a:r>
            <a:r>
              <a:rPr lang="en-GB"/>
              <a:t> a pretty length file with over 500 lines of code. Needless to say </a:t>
            </a:r>
            <a:r>
              <a:rPr lang="en-GB"/>
              <a:t>it's</a:t>
            </a:r>
            <a:r>
              <a:rPr lang="en-GB"/>
              <a:t> complicated.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550c3546e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550c3546e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 used for my code </a:t>
            </a:r>
            <a:r>
              <a:rPr lang="en-GB"/>
              <a:t>implementation</a:t>
            </a:r>
            <a:r>
              <a:rPr lang="en-GB"/>
              <a:t> is the other file in the build folder: the minified version. This takes the entire file and places it in one line. While this does make the file not as human </a:t>
            </a:r>
            <a:r>
              <a:rPr lang="en-GB"/>
              <a:t>readable</a:t>
            </a:r>
            <a:r>
              <a:rPr lang="en-GB"/>
              <a:t> like the other file, it does make it faster in terms of processing speed. So this is the version of the steganography.js you will see in my code implementation.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550c3546e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550c3546e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Specifically in the library, I used two main objects from the library steg.encode and steg.decode. First, we’ll take a look at steg.encode. Even though this function lists three arguments, we are going to be using the first two that requires the image and and message you want to encode.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550c3546e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550c3546e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second object from the library I’m going to be using is the steg.decode function which takes in the encoded image and returns a string.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550c3546e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550c3546e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always a good idea to plan your code out before writing it. So right here is a sort of a a mental map of how I intended to code out my steganography suite.  Looking at the GitHub for the steganography.js helped me out considerably. Even though this sort of reiterates what two arguments I’m using from the steganography suite I found it useful to help me code. For example if you read through what encode function  takes it will need a way of uploading an image file, a way of getting the image URL, and field to write the encoded message and other things like that.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5511c58df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5511c58df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5511c58df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5511c58df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 to worry I realized this slide is not going to win any UX/UI accessibility awards.  </a:t>
            </a:r>
            <a:endParaRPr/>
          </a:p>
          <a:p>
            <a:pPr indent="0" lvl="0" marL="0" rtl="0" algn="l">
              <a:spcBef>
                <a:spcPts val="0"/>
              </a:spcBef>
              <a:spcAft>
                <a:spcPts val="0"/>
              </a:spcAft>
              <a:buNone/>
            </a:pPr>
            <a:r>
              <a:rPr lang="en-GB"/>
              <a:t>I’ll give you a couple of moments. It’s totally okay if you don’t finish it either. Here’s a hint.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5511c58df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5511c58df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5511c58df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5511c58df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My inspiration for the unlock your curiosity website design was The </a:t>
            </a:r>
            <a:r>
              <a:rPr lang="en-GB"/>
              <a:t>Cosmopolitan</a:t>
            </a:r>
            <a:r>
              <a:rPr lang="en-GB"/>
              <a:t> of Las Vegas site. I like their use of black and white with the accent color being purple that gives just a hint of mystery.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5511c58df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5511c58df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also where I got the idea to use old skeleton keys because their Casino rewards card have this motif on them.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5511c58df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5511c58df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was also able to use my existing steganography code that was my demonstration to encode all the keys for the website.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5511c58df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5511c58df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just in case you were curious about all the riddles. All the riddles encoded in the keys </a:t>
            </a:r>
            <a:r>
              <a:rPr lang="en-GB"/>
              <a:t>point to the number nine.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5511c58df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5511c58df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Hopefully, you’ve all found this code implementation of steganography illuminating and can understand a little better what does go on under the hood of a tool like steghide. While I hope to one day be able to code my own steganography algorithm, but in the meantime this front end implementation using Javascript will have to do. Are there any questions?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e184f637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fe184f637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 is an </a:t>
            </a:r>
            <a:r>
              <a:rPr lang="en-GB"/>
              <a:t>acrostic</a:t>
            </a:r>
            <a:r>
              <a:rPr lang="en-GB"/>
              <a:t> paragraph that hides the idiomatic expression : Hidden In Plain Sight. Or if I put it another way: Each new sentence within the paragraph, so each capital, spells out Hidden in Plain Sight. Hopefully this didn’t make any of you feel silly for not noticing. That is sort of the point. And to be fair that was objectively a huge novella I just put on screen. The best version of this I’ve seen was an essay that did this that spelt out HELP 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550c3546e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550c3546e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a quick overview of the presentation. I’ll try to keep it SUPER fun. So first will start with what is Steganography. This will be followed by the Why: Why did I pick steganography along with trying to understand what is going on under the hood. Then I will show you my actual Project in terms of a video presentation of me coding through a front end implementation of Steganography. </a:t>
            </a:r>
            <a:r>
              <a:rPr lang="en-GB"/>
              <a:t>This</a:t>
            </a:r>
            <a:r>
              <a:rPr lang="en-GB"/>
              <a:t> will be followed up with an experimental website I then created using my code implementation followed up by a round up and your general steganography questions.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550c3546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550c3546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Though this work by contemporary Chinese artist Liu Bolin is protesting the rapid pace of development in urban neighborhoods I think it really captures what the spirit of what steganography is about.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550c3546e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550c3546e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Out of all the units we have covered, by far I found the cryptography unit the most fascinating. I really loved the Die Hard Hospital assignment.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550c3546e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550c3546e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enjoyed working my way through all the riddles and especially using the steghide suite. However, this is too tidy and neat of an explanation for me and doesn’t really explain what is going on under the hood when you run the steghide program.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550c3546e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550c3546e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researching a little I found out these interesting Steg facts which I think are useful to keep in mind. 1. Steganography is </a:t>
            </a:r>
            <a:r>
              <a:rPr lang="en-GB"/>
              <a:t>already</a:t>
            </a:r>
            <a:r>
              <a:rPr lang="en-GB"/>
              <a:t> implemented in our day to day mundane objects like currency. Those little green circles are called the Eurion constellation because they bear a passing resemblance to the Orion constellation and have been placed in banknotes since 1996. And design wise are are often passed off as flowers or musical notes. And since most modern scanners are nothing short of amazing they actually have counterfeit deterrent systems in place that if any part of a bill is detected, the simply stop scanning the bill.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5511c58d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5511c58d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More crucially, I discovered that while there are two kinds of steganography one that overlays a patterns on top of a carrier file in the hopes that it can be recovered later and the other that relies on the numeric alteration of data in an image, or changing the least significant bits of an image. This last one to me is truly stunning as it relies on the fact that we as humans really cannot tell the difference.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 Id="rId6" Type="http://schemas.openxmlformats.org/officeDocument/2006/relationships/slide" Target="/ppt/slides/slide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396425" y="778525"/>
            <a:ext cx="5017500" cy="25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a:t>
            </a:r>
            <a:r>
              <a:rPr lang="en-GB"/>
              <a:t>:  JavaScript Implementation of Steganography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6"/>
          <p:cNvSpPr txBox="1"/>
          <p:nvPr>
            <p:ph type="title"/>
          </p:nvPr>
        </p:nvSpPr>
        <p:spPr>
          <a:xfrm>
            <a:off x="947175" y="91200"/>
            <a:ext cx="7038900" cy="5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Why?</a:t>
            </a:r>
            <a:endParaRPr/>
          </a:p>
        </p:txBody>
      </p:sp>
      <p:pic>
        <p:nvPicPr>
          <p:cNvPr id="295" name="Google Shape;295;p26"/>
          <p:cNvPicPr preferRelativeResize="0"/>
          <p:nvPr/>
        </p:nvPicPr>
        <p:blipFill>
          <a:blip r:embed="rId3">
            <a:alphaModFix/>
          </a:blip>
          <a:stretch>
            <a:fillRect/>
          </a:stretch>
        </p:blipFill>
        <p:spPr>
          <a:xfrm>
            <a:off x="152400" y="841200"/>
            <a:ext cx="8829675" cy="2905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7"/>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How</a:t>
            </a:r>
            <a:endParaRPr/>
          </a:p>
        </p:txBody>
      </p:sp>
      <p:sp>
        <p:nvSpPr>
          <p:cNvPr id="301" name="Google Shape;301;p27"/>
          <p:cNvSpPr txBox="1"/>
          <p:nvPr/>
        </p:nvSpPr>
        <p:spPr>
          <a:xfrm>
            <a:off x="1132925" y="852750"/>
            <a:ext cx="66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This what I used to code my front end </a:t>
            </a:r>
            <a:r>
              <a:rPr lang="en-GB">
                <a:solidFill>
                  <a:schemeClr val="lt1"/>
                </a:solidFill>
                <a:latin typeface="Lato"/>
                <a:ea typeface="Lato"/>
                <a:cs typeface="Lato"/>
                <a:sym typeface="Lato"/>
              </a:rPr>
              <a:t>implementation</a:t>
            </a:r>
            <a:r>
              <a:rPr lang="en-GB">
                <a:solidFill>
                  <a:schemeClr val="lt1"/>
                </a:solidFill>
                <a:latin typeface="Lato"/>
                <a:ea typeface="Lato"/>
                <a:cs typeface="Lato"/>
                <a:sym typeface="Lato"/>
              </a:rPr>
              <a:t> of a steganography library:</a:t>
            </a:r>
            <a:endParaRPr>
              <a:solidFill>
                <a:schemeClr val="lt1"/>
              </a:solidFill>
              <a:latin typeface="Lato"/>
              <a:ea typeface="Lato"/>
              <a:cs typeface="Lato"/>
              <a:sym typeface="Lato"/>
            </a:endParaRPr>
          </a:p>
        </p:txBody>
      </p:sp>
      <p:sp>
        <p:nvSpPr>
          <p:cNvPr id="302" name="Google Shape;302;p27"/>
          <p:cNvSpPr txBox="1"/>
          <p:nvPr/>
        </p:nvSpPr>
        <p:spPr>
          <a:xfrm>
            <a:off x="1209350" y="1082650"/>
            <a:ext cx="3667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Live Server Add On for VS Code.</a:t>
            </a:r>
            <a:endParaRPr>
              <a:solidFill>
                <a:schemeClr val="lt1"/>
              </a:solidFill>
              <a:latin typeface="Lato"/>
              <a:ea typeface="Lato"/>
              <a:cs typeface="Lato"/>
              <a:sym typeface="Lato"/>
            </a:endParaRPr>
          </a:p>
        </p:txBody>
      </p:sp>
      <p:pic>
        <p:nvPicPr>
          <p:cNvPr id="303" name="Google Shape;303;p27"/>
          <p:cNvPicPr preferRelativeResize="0"/>
          <p:nvPr/>
        </p:nvPicPr>
        <p:blipFill>
          <a:blip r:embed="rId3">
            <a:alphaModFix/>
          </a:blip>
          <a:stretch>
            <a:fillRect/>
          </a:stretch>
        </p:blipFill>
        <p:spPr>
          <a:xfrm>
            <a:off x="1803050" y="1437825"/>
            <a:ext cx="5418875" cy="3705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8"/>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How</a:t>
            </a:r>
            <a:endParaRPr/>
          </a:p>
        </p:txBody>
      </p:sp>
      <p:sp>
        <p:nvSpPr>
          <p:cNvPr id="309" name="Google Shape;309;p28"/>
          <p:cNvSpPr txBox="1"/>
          <p:nvPr/>
        </p:nvSpPr>
        <p:spPr>
          <a:xfrm>
            <a:off x="1132925" y="852750"/>
            <a:ext cx="66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This what I used to code my front end implementation of a steganography library:</a:t>
            </a:r>
            <a:endParaRPr>
              <a:solidFill>
                <a:schemeClr val="lt1"/>
              </a:solidFill>
              <a:latin typeface="Lato"/>
              <a:ea typeface="Lato"/>
              <a:cs typeface="Lato"/>
              <a:sym typeface="Lato"/>
            </a:endParaRPr>
          </a:p>
        </p:txBody>
      </p:sp>
      <p:sp>
        <p:nvSpPr>
          <p:cNvPr id="310" name="Google Shape;310;p28"/>
          <p:cNvSpPr txBox="1"/>
          <p:nvPr/>
        </p:nvSpPr>
        <p:spPr>
          <a:xfrm>
            <a:off x="1222874" y="1252950"/>
            <a:ext cx="5512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2. Steganography.JS</a:t>
            </a:r>
            <a:endParaRPr>
              <a:solidFill>
                <a:schemeClr val="lt1"/>
              </a:solidFill>
              <a:latin typeface="Lato"/>
              <a:ea typeface="Lato"/>
              <a:cs typeface="Lato"/>
              <a:sym typeface="Lato"/>
            </a:endParaRPr>
          </a:p>
        </p:txBody>
      </p:sp>
      <p:pic>
        <p:nvPicPr>
          <p:cNvPr id="311" name="Google Shape;311;p28"/>
          <p:cNvPicPr preferRelativeResize="0"/>
          <p:nvPr/>
        </p:nvPicPr>
        <p:blipFill>
          <a:blip r:embed="rId3">
            <a:alphaModFix/>
          </a:blip>
          <a:stretch>
            <a:fillRect/>
          </a:stretch>
        </p:blipFill>
        <p:spPr>
          <a:xfrm>
            <a:off x="1959825" y="1667900"/>
            <a:ext cx="5373448" cy="32602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9"/>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How</a:t>
            </a:r>
            <a:endParaRPr/>
          </a:p>
        </p:txBody>
      </p:sp>
      <p:sp>
        <p:nvSpPr>
          <p:cNvPr id="317" name="Google Shape;317;p29"/>
          <p:cNvSpPr txBox="1"/>
          <p:nvPr/>
        </p:nvSpPr>
        <p:spPr>
          <a:xfrm>
            <a:off x="1141850" y="879550"/>
            <a:ext cx="66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This what I used to code my front end implementation of a steganography library:</a:t>
            </a:r>
            <a:endParaRPr>
              <a:solidFill>
                <a:schemeClr val="lt1"/>
              </a:solidFill>
              <a:latin typeface="Lato"/>
              <a:ea typeface="Lato"/>
              <a:cs typeface="Lato"/>
              <a:sym typeface="Lato"/>
            </a:endParaRPr>
          </a:p>
        </p:txBody>
      </p:sp>
      <p:sp>
        <p:nvSpPr>
          <p:cNvPr id="318" name="Google Shape;318;p29"/>
          <p:cNvSpPr txBox="1"/>
          <p:nvPr/>
        </p:nvSpPr>
        <p:spPr>
          <a:xfrm>
            <a:off x="1239449" y="1155825"/>
            <a:ext cx="5512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2. Steganography.JS</a:t>
            </a:r>
            <a:endParaRPr sz="2200">
              <a:solidFill>
                <a:schemeClr val="lt1"/>
              </a:solidFill>
              <a:latin typeface="Average"/>
              <a:ea typeface="Average"/>
              <a:cs typeface="Average"/>
              <a:sym typeface="Average"/>
            </a:endParaRPr>
          </a:p>
        </p:txBody>
      </p:sp>
      <p:pic>
        <p:nvPicPr>
          <p:cNvPr id="319" name="Google Shape;319;p29"/>
          <p:cNvPicPr preferRelativeResize="0"/>
          <p:nvPr/>
        </p:nvPicPr>
        <p:blipFill>
          <a:blip r:embed="rId3">
            <a:alphaModFix/>
          </a:blip>
          <a:stretch>
            <a:fillRect/>
          </a:stretch>
        </p:blipFill>
        <p:spPr>
          <a:xfrm>
            <a:off x="1938800" y="1438500"/>
            <a:ext cx="4638026" cy="3598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0"/>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How</a:t>
            </a:r>
            <a:endParaRPr/>
          </a:p>
        </p:txBody>
      </p:sp>
      <p:sp>
        <p:nvSpPr>
          <p:cNvPr id="325" name="Google Shape;325;p30"/>
          <p:cNvSpPr txBox="1"/>
          <p:nvPr/>
        </p:nvSpPr>
        <p:spPr>
          <a:xfrm>
            <a:off x="1141850" y="879550"/>
            <a:ext cx="66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This what I used to code my front end implementation of a steganography library:</a:t>
            </a:r>
            <a:endParaRPr>
              <a:solidFill>
                <a:schemeClr val="lt1"/>
              </a:solidFill>
              <a:latin typeface="Lato"/>
              <a:ea typeface="Lato"/>
              <a:cs typeface="Lato"/>
              <a:sym typeface="Lato"/>
            </a:endParaRPr>
          </a:p>
        </p:txBody>
      </p:sp>
      <p:sp>
        <p:nvSpPr>
          <p:cNvPr id="326" name="Google Shape;326;p30"/>
          <p:cNvSpPr txBox="1"/>
          <p:nvPr/>
        </p:nvSpPr>
        <p:spPr>
          <a:xfrm>
            <a:off x="1239449" y="1155825"/>
            <a:ext cx="5512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2. Steganography.JS</a:t>
            </a:r>
            <a:endParaRPr sz="2200">
              <a:solidFill>
                <a:schemeClr val="lt1"/>
              </a:solidFill>
              <a:latin typeface="Average"/>
              <a:ea typeface="Average"/>
              <a:cs typeface="Average"/>
              <a:sym typeface="Average"/>
            </a:endParaRPr>
          </a:p>
        </p:txBody>
      </p:sp>
      <p:pic>
        <p:nvPicPr>
          <p:cNvPr id="327" name="Google Shape;327;p30"/>
          <p:cNvPicPr preferRelativeResize="0"/>
          <p:nvPr/>
        </p:nvPicPr>
        <p:blipFill>
          <a:blip r:embed="rId3">
            <a:alphaModFix/>
          </a:blip>
          <a:stretch>
            <a:fillRect/>
          </a:stretch>
        </p:blipFill>
        <p:spPr>
          <a:xfrm>
            <a:off x="152400" y="1633725"/>
            <a:ext cx="8839200" cy="23585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1"/>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How</a:t>
            </a:r>
            <a:endParaRPr/>
          </a:p>
        </p:txBody>
      </p:sp>
      <p:sp>
        <p:nvSpPr>
          <p:cNvPr id="333" name="Google Shape;333;p31"/>
          <p:cNvSpPr txBox="1"/>
          <p:nvPr/>
        </p:nvSpPr>
        <p:spPr>
          <a:xfrm>
            <a:off x="1141850" y="879550"/>
            <a:ext cx="66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This what I used to code my front end implementation of a steganography library:</a:t>
            </a:r>
            <a:endParaRPr>
              <a:solidFill>
                <a:schemeClr val="lt1"/>
              </a:solidFill>
              <a:latin typeface="Lato"/>
              <a:ea typeface="Lato"/>
              <a:cs typeface="Lato"/>
              <a:sym typeface="Lato"/>
            </a:endParaRPr>
          </a:p>
        </p:txBody>
      </p:sp>
      <p:sp>
        <p:nvSpPr>
          <p:cNvPr id="334" name="Google Shape;334;p31"/>
          <p:cNvSpPr txBox="1"/>
          <p:nvPr/>
        </p:nvSpPr>
        <p:spPr>
          <a:xfrm>
            <a:off x="1239449" y="1155825"/>
            <a:ext cx="5512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2. Steganography.JS</a:t>
            </a:r>
            <a:endParaRPr sz="2200">
              <a:solidFill>
                <a:schemeClr val="lt1"/>
              </a:solidFill>
              <a:latin typeface="Average"/>
              <a:ea typeface="Average"/>
              <a:cs typeface="Average"/>
              <a:sym typeface="Average"/>
            </a:endParaRPr>
          </a:p>
        </p:txBody>
      </p:sp>
      <p:pic>
        <p:nvPicPr>
          <p:cNvPr id="335" name="Google Shape;335;p31"/>
          <p:cNvPicPr preferRelativeResize="0"/>
          <p:nvPr/>
        </p:nvPicPr>
        <p:blipFill>
          <a:blip r:embed="rId3">
            <a:alphaModFix/>
          </a:blip>
          <a:stretch>
            <a:fillRect/>
          </a:stretch>
        </p:blipFill>
        <p:spPr>
          <a:xfrm>
            <a:off x="152400" y="1633725"/>
            <a:ext cx="8839201" cy="208029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2"/>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How</a:t>
            </a:r>
            <a:endParaRPr/>
          </a:p>
        </p:txBody>
      </p:sp>
      <p:sp>
        <p:nvSpPr>
          <p:cNvPr id="341" name="Google Shape;341;p32"/>
          <p:cNvSpPr txBox="1"/>
          <p:nvPr/>
        </p:nvSpPr>
        <p:spPr>
          <a:xfrm>
            <a:off x="1141850" y="879550"/>
            <a:ext cx="66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This what I used to code my front end implementation of a steganography library:</a:t>
            </a:r>
            <a:endParaRPr>
              <a:solidFill>
                <a:schemeClr val="lt1"/>
              </a:solidFill>
              <a:latin typeface="Lato"/>
              <a:ea typeface="Lato"/>
              <a:cs typeface="Lato"/>
              <a:sym typeface="Lato"/>
            </a:endParaRPr>
          </a:p>
        </p:txBody>
      </p:sp>
      <p:sp>
        <p:nvSpPr>
          <p:cNvPr id="342" name="Google Shape;342;p32"/>
          <p:cNvSpPr txBox="1"/>
          <p:nvPr/>
        </p:nvSpPr>
        <p:spPr>
          <a:xfrm>
            <a:off x="1239449" y="1155825"/>
            <a:ext cx="5512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2. Steganography.JS</a:t>
            </a:r>
            <a:endParaRPr sz="2200">
              <a:solidFill>
                <a:schemeClr val="lt1"/>
              </a:solidFill>
              <a:latin typeface="Average"/>
              <a:ea typeface="Average"/>
              <a:cs typeface="Average"/>
              <a:sym typeface="Average"/>
            </a:endParaRPr>
          </a:p>
        </p:txBody>
      </p:sp>
      <p:pic>
        <p:nvPicPr>
          <p:cNvPr id="343" name="Google Shape;343;p32"/>
          <p:cNvPicPr preferRelativeResize="0"/>
          <p:nvPr/>
        </p:nvPicPr>
        <p:blipFill>
          <a:blip r:embed="rId3">
            <a:alphaModFix/>
          </a:blip>
          <a:stretch>
            <a:fillRect/>
          </a:stretch>
        </p:blipFill>
        <p:spPr>
          <a:xfrm>
            <a:off x="152400" y="1633725"/>
            <a:ext cx="8839200" cy="22318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3"/>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Code Plan</a:t>
            </a:r>
            <a:endParaRPr/>
          </a:p>
        </p:txBody>
      </p:sp>
      <p:pic>
        <p:nvPicPr>
          <p:cNvPr id="349" name="Google Shape;349;p33"/>
          <p:cNvPicPr preferRelativeResize="0"/>
          <p:nvPr/>
        </p:nvPicPr>
        <p:blipFill rotWithShape="1">
          <a:blip r:embed="rId3">
            <a:alphaModFix/>
          </a:blip>
          <a:srcRect b="5997" l="0" r="0" t="0"/>
          <a:stretch/>
        </p:blipFill>
        <p:spPr>
          <a:xfrm>
            <a:off x="1418100" y="972150"/>
            <a:ext cx="6494826" cy="2555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4"/>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Code Plan</a:t>
            </a:r>
            <a:endParaRPr/>
          </a:p>
        </p:txBody>
      </p:sp>
      <p:sp>
        <p:nvSpPr>
          <p:cNvPr id="355" name="Google Shape;355;p34"/>
          <p:cNvSpPr txBox="1"/>
          <p:nvPr/>
        </p:nvSpPr>
        <p:spPr>
          <a:xfrm>
            <a:off x="1356925" y="1048150"/>
            <a:ext cx="6304200" cy="2801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File Input to insert the image file. (HTML)</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Function that reads the reads the image data.(JS)</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A way to see the image being uploaded (HTML)</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A way to write a secret message.(HTML)</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Function that will encode the message (JS)</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A way to display the encoded image (HTML)</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A field that allows you to upload an encoded message (HTML)</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Function that decodes an encoded image (JS)</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AutoNum type="arabicPeriod"/>
            </a:pPr>
            <a:r>
              <a:rPr lang="en-GB" sz="1700">
                <a:solidFill>
                  <a:schemeClr val="lt1"/>
                </a:solidFill>
                <a:latin typeface="Lato"/>
                <a:ea typeface="Lato"/>
                <a:cs typeface="Lato"/>
                <a:sym typeface="Lato"/>
              </a:rPr>
              <a:t>A text display that shows the encoded message (HTML)</a:t>
            </a:r>
            <a:endParaRPr sz="1700">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Hidden Messages Everywhere: Code Presentation.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73500" y="-51025"/>
            <a:ext cx="8919600" cy="6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Read Through This Paragraph: Cybersecurity The Early Years</a:t>
            </a:r>
            <a:endParaRPr sz="2200"/>
          </a:p>
        </p:txBody>
      </p:sp>
      <p:sp>
        <p:nvSpPr>
          <p:cNvPr id="234" name="Google Shape;234;p18"/>
          <p:cNvSpPr txBox="1"/>
          <p:nvPr>
            <p:ph idx="1" type="body"/>
          </p:nvPr>
        </p:nvSpPr>
        <p:spPr>
          <a:xfrm>
            <a:off x="464325" y="551100"/>
            <a:ext cx="8378700" cy="4357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100">
                <a:latin typeface="Montserrat"/>
                <a:ea typeface="Montserrat"/>
                <a:cs typeface="Montserrat"/>
                <a:sym typeface="Montserrat"/>
              </a:rPr>
              <a:t>Historically, the cybersecurity field began in the early 1970’s.It did not account for such things as ransomware, viruses, and logic bombs.Dangers to networks back then,were limited to malicious insiders gaining access to documents they were not perhaps authorized to view. Deploying a virus as a weapon first happened when a German hacker Marcus Hoss used a gateway at Berkeley to gain access to roughly 400 military computers connected to ARPAnet. Extraordinarily, an Berkeley astronomer, Clifford Stoll noticed the intrusion, created a honeypot and foiled the plot. Notably, this attack started the use of viruses as an intrusion mechanism and no longer a curious academic pursuit. In the mid 1970’s, Robert Thomas, a researcher at BBN (Bolt Beranek and Newman, now Raytheon)created a program able to move in a network and leaving behind a trail creating the first computer worm. Needling its way through Tenex terminals  networks, this worm was called the Creeper printing, in all caps, “I’M THE CREEPER: CATCH ME IF YOU CAN”. Printing a benign message soon became the least of anyone’s concern. Learning from the work of Robert Thomas, Robert T Morris, a  graduate student at Cornell University, curious about the size of the internet, created a worm in 1988 to gauge it. Leveraging a known vulnerability in UNIX terminals, it would propagate itself across a set of networks and replicate itself.  As a result, networks clogged causing all connected systems to crash. In essence, the Internet slowed down to a crawl. Needless to say, this worm left untold damage in its wake and was the first worm to receive full media coverage along with being one of the first programs written to exploit system vulnerabilities. Sentenced and fined $10,000 Morris became the first person charged under the Computer Fraud and Abuse Act. Interestingly, though dismissed from Cornell, Morris then went on to become a tenured MIT professor. Governance equally followed the Morris worm with the creation of the Computer Emergency Response Team, the forerunner of the modern  US-CERT. However, the Morris worm did also inspire others to research how to make more insidiously effective worms and viruses.The Morris worm compared to the viruses of the mid to late 1990’s such as the I LOVE YOU and Melissa viruses that infected tens of millions of computers causing the failure of email systems,garnered even more headline news, making the Morris worm seem nothing more than a mild inconvenience.</a:t>
            </a:r>
            <a:endParaRPr>
              <a:latin typeface="Montserrat"/>
              <a:ea typeface="Montserrat"/>
              <a:cs typeface="Montserrat"/>
              <a:sym typeface="Montserrat"/>
            </a:endParaRPr>
          </a:p>
          <a:p>
            <a:pPr indent="0" lvl="0" marL="0" rtl="0" algn="l">
              <a:spcBef>
                <a:spcPts val="0"/>
              </a:spcBef>
              <a:spcAft>
                <a:spcPts val="1600"/>
              </a:spcAft>
              <a:buNone/>
            </a:pPr>
            <a:r>
              <a:t/>
            </a:r>
            <a:endParaRPr sz="1000"/>
          </a:p>
        </p:txBody>
      </p:sp>
      <p:pic>
        <p:nvPicPr>
          <p:cNvPr id="235" name="Google Shape;235;p18"/>
          <p:cNvPicPr preferRelativeResize="0"/>
          <p:nvPr/>
        </p:nvPicPr>
        <p:blipFill>
          <a:blip r:embed="rId3">
            <a:alphaModFix/>
          </a:blip>
          <a:stretch>
            <a:fillRect/>
          </a:stretch>
        </p:blipFill>
        <p:spPr>
          <a:xfrm>
            <a:off x="7143075" y="2652700"/>
            <a:ext cx="1647825" cy="217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6"/>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Hidden Messages Everywhere: Code Experiment- Unlock Your Curiosity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7"/>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Hidden Messages Everywhere: Code Experiment- Unlock Your Curiosity</a:t>
            </a:r>
            <a:endParaRPr/>
          </a:p>
        </p:txBody>
      </p:sp>
      <p:sp>
        <p:nvSpPr>
          <p:cNvPr id="371" name="Google Shape;371;p37"/>
          <p:cNvSpPr txBox="1"/>
          <p:nvPr/>
        </p:nvSpPr>
        <p:spPr>
          <a:xfrm>
            <a:off x="513500" y="1098975"/>
            <a:ext cx="120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72" name="Google Shape;372;p37"/>
          <p:cNvPicPr preferRelativeResize="0"/>
          <p:nvPr/>
        </p:nvPicPr>
        <p:blipFill>
          <a:blip r:embed="rId3">
            <a:alphaModFix/>
          </a:blip>
          <a:stretch>
            <a:fillRect/>
          </a:stretch>
        </p:blipFill>
        <p:spPr>
          <a:xfrm>
            <a:off x="152400" y="1336500"/>
            <a:ext cx="8839202" cy="304023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8"/>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Hidden Messages Everywhere: Code Experiment- Unlock Your Curiosity</a:t>
            </a:r>
            <a:endParaRPr/>
          </a:p>
        </p:txBody>
      </p:sp>
      <p:sp>
        <p:nvSpPr>
          <p:cNvPr id="378" name="Google Shape;378;p38"/>
          <p:cNvSpPr txBox="1"/>
          <p:nvPr/>
        </p:nvSpPr>
        <p:spPr>
          <a:xfrm>
            <a:off x="513500" y="1098975"/>
            <a:ext cx="120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79" name="Google Shape;379;p38"/>
          <p:cNvPicPr preferRelativeResize="0"/>
          <p:nvPr/>
        </p:nvPicPr>
        <p:blipFill>
          <a:blip r:embed="rId3">
            <a:alphaModFix/>
          </a:blip>
          <a:stretch>
            <a:fillRect/>
          </a:stretch>
        </p:blipFill>
        <p:spPr>
          <a:xfrm>
            <a:off x="1400888" y="1098975"/>
            <a:ext cx="6710476" cy="37812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9"/>
          <p:cNvSpPr txBox="1"/>
          <p:nvPr>
            <p:ph type="title"/>
          </p:nvPr>
        </p:nvSpPr>
        <p:spPr>
          <a:xfrm>
            <a:off x="1356925" y="106525"/>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Hidden Messages Everywhere: Code Experiment- Unlock Your Curiosity</a:t>
            </a:r>
            <a:endParaRPr/>
          </a:p>
        </p:txBody>
      </p:sp>
      <p:sp>
        <p:nvSpPr>
          <p:cNvPr id="385" name="Google Shape;385;p39"/>
          <p:cNvSpPr txBox="1"/>
          <p:nvPr/>
        </p:nvSpPr>
        <p:spPr>
          <a:xfrm>
            <a:off x="513500" y="1098975"/>
            <a:ext cx="120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86" name="Google Shape;386;p39"/>
          <p:cNvPicPr preferRelativeResize="0"/>
          <p:nvPr/>
        </p:nvPicPr>
        <p:blipFill>
          <a:blip r:embed="rId3">
            <a:alphaModFix/>
          </a:blip>
          <a:stretch>
            <a:fillRect/>
          </a:stretch>
        </p:blipFill>
        <p:spPr>
          <a:xfrm>
            <a:off x="1611800" y="1098975"/>
            <a:ext cx="6398900" cy="37942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0"/>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Hidden Messages Everywhere: Code Experiment- Unlock Your Curiosity</a:t>
            </a:r>
            <a:endParaRPr/>
          </a:p>
        </p:txBody>
      </p:sp>
      <p:sp>
        <p:nvSpPr>
          <p:cNvPr id="392" name="Google Shape;392;p40"/>
          <p:cNvSpPr txBox="1"/>
          <p:nvPr/>
        </p:nvSpPr>
        <p:spPr>
          <a:xfrm>
            <a:off x="999075" y="1165700"/>
            <a:ext cx="7038900" cy="41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chemeClr val="lt1"/>
                </a:solidFill>
                <a:latin typeface="Lato"/>
                <a:ea typeface="Lato"/>
                <a:cs typeface="Lato"/>
                <a:sym typeface="Lato"/>
              </a:rPr>
              <a:t>1)Sorry Wrong Key. Hint: How can you make six into an odd number?</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a:solidFill>
                  <a:schemeClr val="lt1"/>
                </a:solidFill>
                <a:latin typeface="Lato"/>
                <a:ea typeface="Lato"/>
                <a:cs typeface="Lato"/>
                <a:sym typeface="Lato"/>
              </a:rPr>
              <a:t>Remove the letter S and you have IX which is 9 in roman numerals.</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a:latin typeface="Lato"/>
                <a:ea typeface="Lato"/>
                <a:cs typeface="Lato"/>
                <a:sym typeface="Lato"/>
              </a:rPr>
              <a:t> </a:t>
            </a:r>
            <a:endParaRPr>
              <a:latin typeface="Lato"/>
              <a:ea typeface="Lato"/>
              <a:cs typeface="Lato"/>
              <a:sym typeface="Lato"/>
            </a:endParaRPr>
          </a:p>
          <a:p>
            <a:pPr indent="0" lvl="0" marL="0" rtl="0" algn="l">
              <a:lnSpc>
                <a:spcPct val="115000"/>
              </a:lnSpc>
              <a:spcBef>
                <a:spcPts val="0"/>
              </a:spcBef>
              <a:spcAft>
                <a:spcPts val="0"/>
              </a:spcAft>
              <a:buNone/>
            </a:pPr>
            <a:r>
              <a:rPr lang="en-GB">
                <a:solidFill>
                  <a:schemeClr val="lt1"/>
                </a:solidFill>
                <a:latin typeface="Lato"/>
                <a:ea typeface="Lato"/>
                <a:cs typeface="Lato"/>
                <a:sym typeface="Lato"/>
              </a:rPr>
              <a:t>2)Love is always the answer but not this time. Hint: You need to add five.</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a:solidFill>
                  <a:schemeClr val="lt1"/>
                </a:solidFill>
                <a:latin typeface="Lato"/>
                <a:ea typeface="Lato"/>
                <a:cs typeface="Lato"/>
                <a:sym typeface="Lato"/>
              </a:rPr>
              <a:t>Love is a four letter word adding 4 to 5 is 9</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a:latin typeface="Lato"/>
                <a:ea typeface="Lato"/>
                <a:cs typeface="Lato"/>
                <a:sym typeface="Lato"/>
              </a:rPr>
              <a:t> </a:t>
            </a:r>
            <a:endParaRPr>
              <a:latin typeface="Lato"/>
              <a:ea typeface="Lato"/>
              <a:cs typeface="Lato"/>
              <a:sym typeface="Lato"/>
            </a:endParaRPr>
          </a:p>
          <a:p>
            <a:pPr indent="0" lvl="0" marL="0" rtl="0" algn="l">
              <a:lnSpc>
                <a:spcPct val="115000"/>
              </a:lnSpc>
              <a:spcBef>
                <a:spcPts val="0"/>
              </a:spcBef>
              <a:spcAft>
                <a:spcPts val="0"/>
              </a:spcAft>
              <a:buNone/>
            </a:pPr>
            <a:r>
              <a:rPr lang="en-GB">
                <a:solidFill>
                  <a:schemeClr val="lt1"/>
                </a:solidFill>
                <a:latin typeface="Lato"/>
                <a:ea typeface="Lato"/>
                <a:cs typeface="Lato"/>
                <a:sym typeface="Lato"/>
              </a:rPr>
              <a:t>3)Sorry Wrong Key. Hint: Solve this roman equation If ‘n’ means ‘and’, solve this Roman equation: the answer is millenia ahead.</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a:solidFill>
                  <a:schemeClr val="lt1"/>
                </a:solidFill>
                <a:latin typeface="Lato"/>
                <a:ea typeface="Lato"/>
                <a:cs typeface="Lato"/>
                <a:sym typeface="Lato"/>
              </a:rPr>
              <a:t>M n I.  1001 which is binary for 9.</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a:solidFill>
                  <a:schemeClr val="lt1"/>
                </a:solidFill>
                <a:latin typeface="Lato"/>
                <a:ea typeface="Lato"/>
                <a:cs typeface="Lato"/>
                <a:sym typeface="Lato"/>
              </a:rPr>
              <a:t>4)Sorry Wrong Key. Non mais en Allemand.</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a:solidFill>
                  <a:schemeClr val="lt1"/>
                </a:solidFill>
                <a:latin typeface="Lato"/>
                <a:ea typeface="Lato"/>
                <a:cs typeface="Lato"/>
                <a:sym typeface="Lato"/>
              </a:rPr>
              <a:t>No in German is Nein -&gt; Nine</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t/>
            </a:r>
            <a:endParaRPr>
              <a:latin typeface="Lato"/>
              <a:ea typeface="Lato"/>
              <a:cs typeface="Lato"/>
              <a:sym typeface="Lato"/>
            </a:endParaRPr>
          </a:p>
          <a:p>
            <a:pPr indent="0" lvl="0" marL="0" rtl="0" algn="l">
              <a:lnSpc>
                <a:spcPct val="115000"/>
              </a:lnSpc>
              <a:spcBef>
                <a:spcPts val="0"/>
              </a:spcBef>
              <a:spcAft>
                <a:spcPts val="0"/>
              </a:spcAft>
              <a:buNone/>
            </a:pPr>
            <a:r>
              <a:rPr lang="en-GB">
                <a:solidFill>
                  <a:schemeClr val="lt1"/>
                </a:solidFill>
                <a:latin typeface="Lato"/>
                <a:ea typeface="Lato"/>
                <a:cs typeface="Lato"/>
                <a:sym typeface="Lato"/>
              </a:rPr>
              <a:t>5)Sorry Wrong Key. Both Windows and Apple skipped over me. </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a:solidFill>
                  <a:schemeClr val="lt1"/>
                </a:solidFill>
                <a:latin typeface="Lato"/>
                <a:ea typeface="Lato"/>
                <a:cs typeface="Lato"/>
                <a:sym typeface="Lato"/>
              </a:rPr>
              <a:t>Both Windows and Apple skipped over version 9 of their systems. </a:t>
            </a:r>
            <a:endParaRPr>
              <a:solidFill>
                <a:schemeClr val="l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Round Up and Questions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73500" y="-51025"/>
            <a:ext cx="8919600" cy="6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Read Through This Paragraph: Cybersecurity The Early Years</a:t>
            </a:r>
            <a:endParaRPr sz="2200"/>
          </a:p>
        </p:txBody>
      </p:sp>
      <p:sp>
        <p:nvSpPr>
          <p:cNvPr id="241" name="Google Shape;241;p19"/>
          <p:cNvSpPr txBox="1"/>
          <p:nvPr>
            <p:ph idx="1" type="body"/>
          </p:nvPr>
        </p:nvSpPr>
        <p:spPr>
          <a:xfrm>
            <a:off x="1112175" y="1424925"/>
            <a:ext cx="7638900" cy="1908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a:latin typeface="Montserrat"/>
                <a:ea typeface="Montserrat"/>
                <a:cs typeface="Montserrat"/>
                <a:sym typeface="Montserrat"/>
              </a:rPr>
              <a:t>H</a:t>
            </a:r>
            <a:r>
              <a:rPr lang="en-GB" sz="1000">
                <a:latin typeface="Montserrat"/>
                <a:ea typeface="Montserrat"/>
                <a:cs typeface="Montserrat"/>
                <a:sym typeface="Montserrat"/>
              </a:rPr>
              <a:t>istorically, the cybersecurity field began in the early 1970’s.</a:t>
            </a:r>
            <a:endParaRPr sz="1000">
              <a:latin typeface="Montserrat"/>
              <a:ea typeface="Montserrat"/>
              <a:cs typeface="Montserrat"/>
              <a:sym typeface="Montserrat"/>
            </a:endParaRPr>
          </a:p>
          <a:p>
            <a:pPr indent="0" lvl="0" marL="0" rtl="0" algn="just">
              <a:spcBef>
                <a:spcPts val="0"/>
              </a:spcBef>
              <a:spcAft>
                <a:spcPts val="0"/>
              </a:spcAft>
              <a:buNone/>
            </a:pPr>
            <a:r>
              <a:rPr b="1" lang="en-GB">
                <a:latin typeface="Montserrat"/>
                <a:ea typeface="Montserrat"/>
                <a:cs typeface="Montserrat"/>
                <a:sym typeface="Montserrat"/>
              </a:rPr>
              <a:t>I</a:t>
            </a:r>
            <a:r>
              <a:rPr lang="en-GB" sz="1000">
                <a:latin typeface="Montserrat"/>
                <a:ea typeface="Montserrat"/>
                <a:cs typeface="Montserrat"/>
                <a:sym typeface="Montserrat"/>
              </a:rPr>
              <a:t>t did not account for such things as ransomware, viruses, and logic bombs</a:t>
            </a:r>
            <a:r>
              <a:rPr lang="en-GB" sz="1100">
                <a:latin typeface="Montserrat"/>
                <a:ea typeface="Montserrat"/>
                <a:cs typeface="Montserrat"/>
                <a:sym typeface="Montserrat"/>
              </a:rPr>
              <a:t>.</a:t>
            </a:r>
            <a:endParaRPr sz="1100">
              <a:latin typeface="Montserrat"/>
              <a:ea typeface="Montserrat"/>
              <a:cs typeface="Montserrat"/>
              <a:sym typeface="Montserrat"/>
            </a:endParaRPr>
          </a:p>
          <a:p>
            <a:pPr indent="0" lvl="0" marL="0" rtl="0" algn="just">
              <a:spcBef>
                <a:spcPts val="0"/>
              </a:spcBef>
              <a:spcAft>
                <a:spcPts val="0"/>
              </a:spcAft>
              <a:buNone/>
            </a:pPr>
            <a:r>
              <a:rPr b="1" lang="en-GB">
                <a:latin typeface="Montserrat"/>
                <a:ea typeface="Montserrat"/>
                <a:cs typeface="Montserrat"/>
                <a:sym typeface="Montserrat"/>
              </a:rPr>
              <a:t>D</a:t>
            </a:r>
            <a:r>
              <a:rPr lang="en-GB" sz="1000">
                <a:latin typeface="Montserrat"/>
                <a:ea typeface="Montserrat"/>
                <a:cs typeface="Montserrat"/>
                <a:sym typeface="Montserrat"/>
              </a:rPr>
              <a:t>angers to networks back then,were limited to malicious insiders gaining access to documents they were not perhaps authorized to view.</a:t>
            </a:r>
            <a:endParaRPr sz="1000">
              <a:latin typeface="Montserrat"/>
              <a:ea typeface="Montserrat"/>
              <a:cs typeface="Montserrat"/>
              <a:sym typeface="Montserrat"/>
            </a:endParaRPr>
          </a:p>
          <a:p>
            <a:pPr indent="0" lvl="0" marL="0" rtl="0" algn="just">
              <a:spcBef>
                <a:spcPts val="0"/>
              </a:spcBef>
              <a:spcAft>
                <a:spcPts val="0"/>
              </a:spcAft>
              <a:buNone/>
            </a:pPr>
            <a:r>
              <a:rPr b="1" lang="en-GB">
                <a:latin typeface="Montserrat"/>
                <a:ea typeface="Montserrat"/>
                <a:cs typeface="Montserrat"/>
                <a:sym typeface="Montserrat"/>
              </a:rPr>
              <a:t>D</a:t>
            </a:r>
            <a:r>
              <a:rPr lang="en-GB" sz="1000">
                <a:latin typeface="Montserrat"/>
                <a:ea typeface="Montserrat"/>
                <a:cs typeface="Montserrat"/>
                <a:sym typeface="Montserrat"/>
              </a:rPr>
              <a:t>eploying a virus as a weapon first happened when a German hacker Marcus Hoss used a gateway at Berkeley to gain access to roughly 400 military computers connected to ARPAnet. </a:t>
            </a:r>
            <a:endParaRPr sz="1000">
              <a:latin typeface="Montserrat"/>
              <a:ea typeface="Montserrat"/>
              <a:cs typeface="Montserrat"/>
              <a:sym typeface="Montserrat"/>
            </a:endParaRPr>
          </a:p>
          <a:p>
            <a:pPr indent="0" lvl="0" marL="0" rtl="0" algn="just">
              <a:spcBef>
                <a:spcPts val="0"/>
              </a:spcBef>
              <a:spcAft>
                <a:spcPts val="0"/>
              </a:spcAft>
              <a:buNone/>
            </a:pPr>
            <a:r>
              <a:rPr b="1" lang="en-GB">
                <a:latin typeface="Montserrat"/>
                <a:ea typeface="Montserrat"/>
                <a:cs typeface="Montserrat"/>
                <a:sym typeface="Montserrat"/>
              </a:rPr>
              <a:t>E</a:t>
            </a:r>
            <a:r>
              <a:rPr lang="en-GB" sz="1000">
                <a:latin typeface="Montserrat"/>
                <a:ea typeface="Montserrat"/>
                <a:cs typeface="Montserrat"/>
                <a:sym typeface="Montserrat"/>
              </a:rPr>
              <a:t>xtraordinarily, an Berkeley astronomer, Clifford Stoll noticed the intrusion, created a honeypot and foiled the plot. </a:t>
            </a:r>
            <a:endParaRPr sz="1000">
              <a:latin typeface="Montserrat"/>
              <a:ea typeface="Montserrat"/>
              <a:cs typeface="Montserrat"/>
              <a:sym typeface="Montserrat"/>
            </a:endParaRPr>
          </a:p>
          <a:p>
            <a:pPr indent="0" lvl="0" marL="0" rtl="0" algn="just">
              <a:spcBef>
                <a:spcPts val="0"/>
              </a:spcBef>
              <a:spcAft>
                <a:spcPts val="0"/>
              </a:spcAft>
              <a:buNone/>
            </a:pPr>
            <a:r>
              <a:rPr b="1" lang="en-GB">
                <a:latin typeface="Montserrat"/>
                <a:ea typeface="Montserrat"/>
                <a:cs typeface="Montserrat"/>
                <a:sym typeface="Montserrat"/>
              </a:rPr>
              <a:t>N</a:t>
            </a:r>
            <a:r>
              <a:rPr lang="en-GB" sz="1000">
                <a:latin typeface="Montserrat"/>
                <a:ea typeface="Montserrat"/>
                <a:cs typeface="Montserrat"/>
                <a:sym typeface="Montserrat"/>
              </a:rPr>
              <a:t>otably, this attack started the use of viruses as an intrusion mechanism and no longer a curious academic pursuit. </a:t>
            </a:r>
            <a:endParaRPr sz="1000">
              <a:latin typeface="Montserrat"/>
              <a:ea typeface="Montserrat"/>
              <a:cs typeface="Montserrat"/>
              <a:sym typeface="Montserrat"/>
            </a:endParaRPr>
          </a:p>
          <a:p>
            <a:pPr indent="0" lvl="0" marL="0" rtl="0" algn="just">
              <a:spcBef>
                <a:spcPts val="0"/>
              </a:spcBef>
              <a:spcAft>
                <a:spcPts val="0"/>
              </a:spcAft>
              <a:buNone/>
            </a:pPr>
            <a:r>
              <a:t/>
            </a:r>
            <a:endParaRPr sz="1100">
              <a:latin typeface="Montserrat"/>
              <a:ea typeface="Montserrat"/>
              <a:cs typeface="Montserrat"/>
              <a:sym typeface="Montserrat"/>
            </a:endParaRPr>
          </a:p>
          <a:p>
            <a:pPr indent="0" lvl="0" marL="0" rtl="0" algn="just">
              <a:spcBef>
                <a:spcPts val="0"/>
              </a:spcBef>
              <a:spcAft>
                <a:spcPts val="0"/>
              </a:spcAft>
              <a:buNone/>
            </a:pPr>
            <a:r>
              <a:t/>
            </a:r>
            <a:endParaRPr sz="1100">
              <a:latin typeface="Montserrat"/>
              <a:ea typeface="Montserrat"/>
              <a:cs typeface="Montserrat"/>
              <a:sym typeface="Montserrat"/>
            </a:endParaRPr>
          </a:p>
          <a:p>
            <a:pPr indent="0" lvl="0" marL="0" rtl="0" algn="just">
              <a:spcBef>
                <a:spcPts val="0"/>
              </a:spcBef>
              <a:spcAft>
                <a:spcPts val="0"/>
              </a:spcAft>
              <a:buNone/>
            </a:pPr>
            <a:r>
              <a:t/>
            </a:r>
            <a:endParaRPr sz="1100">
              <a:latin typeface="Montserrat"/>
              <a:ea typeface="Montserrat"/>
              <a:cs typeface="Montserrat"/>
              <a:sym typeface="Montserrat"/>
            </a:endParaRPr>
          </a:p>
          <a:p>
            <a:pPr indent="0" lvl="0" marL="0" rtl="0" algn="l">
              <a:spcBef>
                <a:spcPts val="0"/>
              </a:spcBef>
              <a:spcAft>
                <a:spcPts val="1600"/>
              </a:spcAft>
              <a:buNone/>
            </a:pPr>
            <a:r>
              <a:t/>
            </a:r>
            <a:endParaRPr sz="1000"/>
          </a:p>
        </p:txBody>
      </p:sp>
      <p:sp>
        <p:nvSpPr>
          <p:cNvPr id="242" name="Google Shape;242;p19"/>
          <p:cNvSpPr txBox="1"/>
          <p:nvPr/>
        </p:nvSpPr>
        <p:spPr>
          <a:xfrm>
            <a:off x="1112175" y="1891125"/>
            <a:ext cx="7368300" cy="975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I</a:t>
            </a:r>
            <a:r>
              <a:rPr lang="en-GB" sz="1000">
                <a:solidFill>
                  <a:schemeClr val="lt1"/>
                </a:solidFill>
                <a:latin typeface="Montserrat"/>
                <a:ea typeface="Montserrat"/>
                <a:cs typeface="Montserrat"/>
                <a:sym typeface="Montserrat"/>
              </a:rPr>
              <a:t>n the mid 1970’s, Robert Thomas, a researcher at BBN (Bolt Beranek and Newman, now Raytheon)</a:t>
            </a:r>
            <a:r>
              <a:rPr b="1" lang="en-GB" sz="950">
                <a:solidFill>
                  <a:schemeClr val="lt1"/>
                </a:solidFill>
                <a:highlight>
                  <a:srgbClr val="FFFFFF"/>
                </a:highlight>
                <a:latin typeface="Montserrat"/>
                <a:ea typeface="Montserrat"/>
                <a:cs typeface="Montserrat"/>
                <a:sym typeface="Montserrat"/>
              </a:rPr>
              <a:t>,</a:t>
            </a:r>
            <a:r>
              <a:rPr lang="en-GB" sz="1000">
                <a:solidFill>
                  <a:schemeClr val="lt1"/>
                </a:solidFill>
                <a:latin typeface="Montserrat"/>
                <a:ea typeface="Montserrat"/>
                <a:cs typeface="Montserrat"/>
                <a:sym typeface="Montserrat"/>
              </a:rPr>
              <a:t>created a program able to move in a network and leaving behind a trail creating the first computer worm. </a:t>
            </a:r>
            <a:endParaRPr sz="10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N</a:t>
            </a:r>
            <a:r>
              <a:rPr lang="en-GB" sz="1000">
                <a:solidFill>
                  <a:schemeClr val="lt1"/>
                </a:solidFill>
                <a:latin typeface="Montserrat"/>
                <a:ea typeface="Montserrat"/>
                <a:cs typeface="Montserrat"/>
                <a:sym typeface="Montserrat"/>
              </a:rPr>
              <a:t>eedling its way through Tenex terminals  networks, this worm was called the Creeper printing, in all caps, “I’M THE CREEPER: CATCH ME IF YOU CAN”.</a:t>
            </a:r>
            <a:endParaRPr sz="1300">
              <a:solidFill>
                <a:schemeClr val="lt1"/>
              </a:solidFill>
              <a:latin typeface="Montserrat"/>
              <a:ea typeface="Montserrat"/>
              <a:cs typeface="Montserrat"/>
              <a:sym typeface="Montserrat"/>
            </a:endParaRPr>
          </a:p>
        </p:txBody>
      </p:sp>
      <p:sp>
        <p:nvSpPr>
          <p:cNvPr id="243" name="Google Shape;243;p19"/>
          <p:cNvSpPr txBox="1"/>
          <p:nvPr/>
        </p:nvSpPr>
        <p:spPr>
          <a:xfrm>
            <a:off x="1112175" y="1538325"/>
            <a:ext cx="7225500" cy="1681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P</a:t>
            </a:r>
            <a:r>
              <a:rPr lang="en-GB" sz="1000">
                <a:solidFill>
                  <a:schemeClr val="lt1"/>
                </a:solidFill>
                <a:latin typeface="Montserrat"/>
                <a:ea typeface="Montserrat"/>
                <a:cs typeface="Montserrat"/>
                <a:sym typeface="Montserrat"/>
              </a:rPr>
              <a:t>rinting a benign message soon became the least of anyone’s concern. </a:t>
            </a:r>
            <a:endParaRPr sz="10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L</a:t>
            </a:r>
            <a:r>
              <a:rPr lang="en-GB" sz="1000">
                <a:solidFill>
                  <a:schemeClr val="lt1"/>
                </a:solidFill>
                <a:latin typeface="Montserrat"/>
                <a:ea typeface="Montserrat"/>
                <a:cs typeface="Montserrat"/>
                <a:sym typeface="Montserrat"/>
              </a:rPr>
              <a:t>earning from the work of Robert Thomas, Robert T Morris, a  graduate student at Cornell University, curious about the size of the internet, created a worm in 1988 leveraging a known vulnerability in UNIX terminals. </a:t>
            </a:r>
            <a:endParaRPr sz="10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A</a:t>
            </a:r>
            <a:r>
              <a:rPr lang="en-GB" sz="1000">
                <a:solidFill>
                  <a:schemeClr val="lt1"/>
                </a:solidFill>
                <a:latin typeface="Montserrat"/>
                <a:ea typeface="Montserrat"/>
                <a:cs typeface="Montserrat"/>
                <a:sym typeface="Montserrat"/>
              </a:rPr>
              <a:t>s a result, networks clogged causing all connected systems to crash. </a:t>
            </a:r>
            <a:endParaRPr sz="10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I</a:t>
            </a:r>
            <a:r>
              <a:rPr lang="en-GB" sz="1000">
                <a:solidFill>
                  <a:schemeClr val="lt1"/>
                </a:solidFill>
                <a:latin typeface="Montserrat"/>
                <a:ea typeface="Montserrat"/>
                <a:cs typeface="Montserrat"/>
                <a:sym typeface="Montserrat"/>
              </a:rPr>
              <a:t>n essence, the Internet slowed down to a crawl. </a:t>
            </a:r>
            <a:endParaRPr sz="10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N</a:t>
            </a:r>
            <a:r>
              <a:rPr lang="en-GB" sz="1000">
                <a:solidFill>
                  <a:schemeClr val="lt1"/>
                </a:solidFill>
                <a:latin typeface="Montserrat"/>
                <a:ea typeface="Montserrat"/>
                <a:cs typeface="Montserrat"/>
                <a:sym typeface="Montserrat"/>
              </a:rPr>
              <a:t>eedless to say, this worm left untold damage in its wake and was the first worm to receive full media coverage along with being one of the first programs written to exploit system vulnerabilities.</a:t>
            </a:r>
            <a:r>
              <a:rPr lang="en-GB" sz="1100">
                <a:solidFill>
                  <a:schemeClr val="lt1"/>
                </a:solidFill>
                <a:latin typeface="Montserrat"/>
                <a:ea typeface="Montserrat"/>
                <a:cs typeface="Montserrat"/>
                <a:sym typeface="Montserrat"/>
              </a:rPr>
              <a:t> </a:t>
            </a:r>
            <a:endParaRPr>
              <a:solidFill>
                <a:schemeClr val="lt1"/>
              </a:solidFill>
              <a:latin typeface="Montserrat"/>
              <a:ea typeface="Montserrat"/>
              <a:cs typeface="Montserrat"/>
              <a:sym typeface="Montserrat"/>
            </a:endParaRPr>
          </a:p>
        </p:txBody>
      </p:sp>
      <p:sp>
        <p:nvSpPr>
          <p:cNvPr id="244" name="Google Shape;244;p19"/>
          <p:cNvSpPr txBox="1"/>
          <p:nvPr/>
        </p:nvSpPr>
        <p:spPr>
          <a:xfrm>
            <a:off x="1209225" y="1280475"/>
            <a:ext cx="7031400" cy="2197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S</a:t>
            </a:r>
            <a:r>
              <a:rPr lang="en-GB" sz="1000">
                <a:solidFill>
                  <a:schemeClr val="lt1"/>
                </a:solidFill>
                <a:latin typeface="Montserrat"/>
                <a:ea typeface="Montserrat"/>
                <a:cs typeface="Montserrat"/>
                <a:sym typeface="Montserrat"/>
              </a:rPr>
              <a:t>entenced and fined $10,000 Morris became the first person charged under the Computer Fraud and Abuse Act. </a:t>
            </a:r>
            <a:endParaRPr sz="10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I</a:t>
            </a:r>
            <a:r>
              <a:rPr lang="en-GB" sz="1000">
                <a:solidFill>
                  <a:schemeClr val="lt1"/>
                </a:solidFill>
                <a:latin typeface="Montserrat"/>
                <a:ea typeface="Montserrat"/>
                <a:cs typeface="Montserrat"/>
                <a:sym typeface="Montserrat"/>
              </a:rPr>
              <a:t>nterestingly, though dismissed from Cornell, Morris then went on to become a tenured MIT professor. </a:t>
            </a:r>
            <a:endParaRPr sz="10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G</a:t>
            </a:r>
            <a:r>
              <a:rPr lang="en-GB" sz="1000">
                <a:solidFill>
                  <a:schemeClr val="lt1"/>
                </a:solidFill>
                <a:latin typeface="Montserrat"/>
                <a:ea typeface="Montserrat"/>
                <a:cs typeface="Montserrat"/>
                <a:sym typeface="Montserrat"/>
              </a:rPr>
              <a:t>overnance equally followed the Morris worm with the creation of the Computer Emergency Response Team, the forerunner of the modern  US-CERT. </a:t>
            </a:r>
            <a:endParaRPr sz="10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H</a:t>
            </a:r>
            <a:r>
              <a:rPr lang="en-GB" sz="1000">
                <a:solidFill>
                  <a:schemeClr val="lt1"/>
                </a:solidFill>
                <a:latin typeface="Montserrat"/>
                <a:ea typeface="Montserrat"/>
                <a:cs typeface="Montserrat"/>
                <a:sym typeface="Montserrat"/>
              </a:rPr>
              <a:t>owever, the Morris worm did also inspire others to research how to make more insidiously effective worms and viruses.</a:t>
            </a:r>
            <a:endParaRPr sz="12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None/>
            </a:pPr>
            <a:r>
              <a:rPr b="1" lang="en-GB" sz="1300">
                <a:solidFill>
                  <a:schemeClr val="lt1"/>
                </a:solidFill>
                <a:latin typeface="Montserrat"/>
                <a:ea typeface="Montserrat"/>
                <a:cs typeface="Montserrat"/>
                <a:sym typeface="Montserrat"/>
              </a:rPr>
              <a:t>T</a:t>
            </a:r>
            <a:r>
              <a:rPr lang="en-GB" sz="1000">
                <a:solidFill>
                  <a:schemeClr val="lt1"/>
                </a:solidFill>
                <a:latin typeface="Montserrat"/>
                <a:ea typeface="Montserrat"/>
                <a:cs typeface="Montserrat"/>
                <a:sym typeface="Montserrat"/>
              </a:rPr>
              <a:t>he Morris worm compared to the viruses of the mid to late 1990’s such as the I LOVE YOU and Melissa viruses that infected tens of millions of computers causing the failure of email systems,garnered even more headline news, making the Morris worm seem nothing more than a mild inconvenience.</a:t>
            </a:r>
            <a:endParaRPr sz="1300">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400"/>
                                        <p:tgtEl>
                                          <p:spTgt spid="241"/>
                                        </p:tgtEl>
                                      </p:cBhvr>
                                    </p:animEffect>
                                    <p:set>
                                      <p:cBhvr>
                                        <p:cTn dur="1" fill="hold">
                                          <p:stCondLst>
                                            <p:cond delay="400"/>
                                          </p:stCondLst>
                                        </p:cTn>
                                        <p:tgtEl>
                                          <p:spTgt spid="24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2"/>
                                        </p:tgtEl>
                                      </p:cBhvr>
                                    </p:animEffect>
                                    <p:set>
                                      <p:cBhvr>
                                        <p:cTn dur="1" fill="hold">
                                          <p:stCondLst>
                                            <p:cond delay="500"/>
                                          </p:stCondLst>
                                        </p:cTn>
                                        <p:tgtEl>
                                          <p:spTgt spid="24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3"/>
                                        </p:tgtEl>
                                      </p:cBhvr>
                                    </p:animEffect>
                                    <p:set>
                                      <p:cBhvr>
                                        <p:cTn dur="1" fill="hold">
                                          <p:stCondLst>
                                            <p:cond delay="500"/>
                                          </p:stCondLst>
                                        </p:cTn>
                                        <p:tgtEl>
                                          <p:spTgt spid="2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4"/>
                                        </p:tgtEl>
                                      </p:cBhvr>
                                    </p:animEffect>
                                    <p:set>
                                      <p:cBhvr>
                                        <p:cTn dur="1" fill="hold">
                                          <p:stCondLst>
                                            <p:cond delay="500"/>
                                          </p:stCondLst>
                                        </p:cTn>
                                        <p:tgtEl>
                                          <p:spTgt spid="24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Overview</a:t>
            </a:r>
            <a:endParaRPr/>
          </a:p>
        </p:txBody>
      </p:sp>
      <p:sp>
        <p:nvSpPr>
          <p:cNvPr id="250" name="Google Shape;250;p20"/>
          <p:cNvSpPr txBox="1"/>
          <p:nvPr/>
        </p:nvSpPr>
        <p:spPr>
          <a:xfrm>
            <a:off x="2284224" y="1362800"/>
            <a:ext cx="4828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Montserrat"/>
                <a:ea typeface="Montserrat"/>
                <a:cs typeface="Montserrat"/>
                <a:sym typeface="Montserrat"/>
              </a:rPr>
              <a:t>Steganography Refresher</a:t>
            </a:r>
            <a:endParaRPr sz="1800">
              <a:solidFill>
                <a:schemeClr val="lt1"/>
              </a:solidFill>
              <a:latin typeface="Montserrat"/>
              <a:ea typeface="Montserrat"/>
              <a:cs typeface="Montserrat"/>
              <a:sym typeface="Montserrat"/>
            </a:endParaRPr>
          </a:p>
        </p:txBody>
      </p:sp>
      <p:sp>
        <p:nvSpPr>
          <p:cNvPr id="251" name="Google Shape;251;p20"/>
          <p:cNvSpPr txBox="1"/>
          <p:nvPr/>
        </p:nvSpPr>
        <p:spPr>
          <a:xfrm>
            <a:off x="2284225" y="1804525"/>
            <a:ext cx="610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uFill>
                  <a:noFill/>
                </a:uFill>
                <a:latin typeface="Montserrat"/>
                <a:ea typeface="Montserrat"/>
                <a:cs typeface="Montserrat"/>
                <a:sym typeface="Montserrat"/>
                <a:hlinkClick>
                  <a:extLst>
                    <a:ext uri="{A12FA001-AC4F-418D-AE19-62706E023703}">
                      <ahyp:hlinkClr val="tx"/>
                    </a:ext>
                  </a:extLst>
                </a:hlinkClick>
              </a:rPr>
              <a:t>Understanding</a:t>
            </a:r>
            <a:r>
              <a:rPr lang="en-GB" sz="1800">
                <a:solidFill>
                  <a:schemeClr val="lt1"/>
                </a:solidFill>
                <a:latin typeface="Montserrat"/>
                <a:ea typeface="Montserrat"/>
                <a:cs typeface="Montserrat"/>
                <a:sym typeface="Montserrat"/>
              </a:rPr>
              <a:t> What’s Going On Under the Hood</a:t>
            </a:r>
            <a:endParaRPr sz="1800">
              <a:solidFill>
                <a:schemeClr val="lt1"/>
              </a:solidFill>
              <a:latin typeface="Montserrat"/>
              <a:ea typeface="Montserrat"/>
              <a:cs typeface="Montserrat"/>
              <a:sym typeface="Montserrat"/>
            </a:endParaRPr>
          </a:p>
        </p:txBody>
      </p:sp>
      <p:sp>
        <p:nvSpPr>
          <p:cNvPr id="252" name="Google Shape;252;p20"/>
          <p:cNvSpPr txBox="1"/>
          <p:nvPr/>
        </p:nvSpPr>
        <p:spPr>
          <a:xfrm>
            <a:off x="2284225" y="2246250"/>
            <a:ext cx="5184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uFill>
                  <a:noFill/>
                </a:uFill>
                <a:latin typeface="Montserrat"/>
                <a:ea typeface="Montserrat"/>
                <a:cs typeface="Montserrat"/>
                <a:sym typeface="Montserrat"/>
                <a:hlinkClick>
                  <a:extLst>
                    <a:ext uri="{A12FA001-AC4F-418D-AE19-62706E023703}">
                      <ahyp:hlinkClr val="tx"/>
                    </a:ext>
                  </a:extLst>
                </a:hlinkClick>
              </a:rPr>
              <a:t>Project </a:t>
            </a:r>
            <a:r>
              <a:rPr lang="en-GB" sz="1800">
                <a:solidFill>
                  <a:schemeClr val="lt1"/>
                </a:solidFill>
                <a:latin typeface="Montserrat"/>
                <a:ea typeface="Montserrat"/>
                <a:cs typeface="Montserrat"/>
                <a:sym typeface="Montserrat"/>
              </a:rPr>
              <a:t>: JS Code Implementation</a:t>
            </a:r>
            <a:endParaRPr sz="1800">
              <a:solidFill>
                <a:schemeClr val="lt1"/>
              </a:solidFill>
              <a:latin typeface="Montserrat"/>
              <a:ea typeface="Montserrat"/>
              <a:cs typeface="Montserrat"/>
              <a:sym typeface="Montserrat"/>
            </a:endParaRPr>
          </a:p>
        </p:txBody>
      </p:sp>
      <p:sp>
        <p:nvSpPr>
          <p:cNvPr id="253" name="Google Shape;253;p20"/>
          <p:cNvSpPr txBox="1"/>
          <p:nvPr/>
        </p:nvSpPr>
        <p:spPr>
          <a:xfrm>
            <a:off x="2284224" y="2687975"/>
            <a:ext cx="5512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Montserrat"/>
                <a:ea typeface="Montserrat"/>
                <a:cs typeface="Montserrat"/>
                <a:sym typeface="Montserrat"/>
              </a:rPr>
              <a:t>Experiment with JS Code Implementation</a:t>
            </a:r>
            <a:endParaRPr sz="2200">
              <a:solidFill>
                <a:schemeClr val="lt1"/>
              </a:solidFill>
              <a:latin typeface="Average"/>
              <a:ea typeface="Average"/>
              <a:cs typeface="Average"/>
              <a:sym typeface="Average"/>
            </a:endParaRPr>
          </a:p>
        </p:txBody>
      </p:sp>
      <p:sp>
        <p:nvSpPr>
          <p:cNvPr id="254" name="Google Shape;254;p20"/>
          <p:cNvSpPr txBox="1"/>
          <p:nvPr/>
        </p:nvSpPr>
        <p:spPr>
          <a:xfrm>
            <a:off x="2284225" y="3195475"/>
            <a:ext cx="47079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Montserrat"/>
                <a:ea typeface="Montserrat"/>
                <a:cs typeface="Montserrat"/>
                <a:sym typeface="Montserrat"/>
              </a:rPr>
              <a:t>Round Up and Questions.</a:t>
            </a:r>
            <a:endParaRPr sz="2200">
              <a:solidFill>
                <a:schemeClr val="lt1"/>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1"/>
          <p:cNvSpPr txBox="1"/>
          <p:nvPr>
            <p:ph type="title"/>
          </p:nvPr>
        </p:nvSpPr>
        <p:spPr>
          <a:xfrm>
            <a:off x="1204325" y="78800"/>
            <a:ext cx="7038900" cy="5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Steganography:</a:t>
            </a:r>
            <a:endParaRPr/>
          </a:p>
        </p:txBody>
      </p:sp>
      <p:sp>
        <p:nvSpPr>
          <p:cNvPr id="260" name="Google Shape;260;p21"/>
          <p:cNvSpPr txBox="1"/>
          <p:nvPr/>
        </p:nvSpPr>
        <p:spPr>
          <a:xfrm>
            <a:off x="586625" y="576275"/>
            <a:ext cx="8274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Steganography is the practice of concealing a message within another message or physical object. It comes from the Greek steganos which means covered or concealed and graphia which means writing.  </a:t>
            </a:r>
            <a:endParaRPr>
              <a:solidFill>
                <a:schemeClr val="lt1"/>
              </a:solidFill>
              <a:latin typeface="Lato"/>
              <a:ea typeface="Lato"/>
              <a:cs typeface="Lato"/>
              <a:sym typeface="Lato"/>
            </a:endParaRPr>
          </a:p>
        </p:txBody>
      </p:sp>
      <p:sp>
        <p:nvSpPr>
          <p:cNvPr id="261" name="Google Shape;261;p21"/>
          <p:cNvSpPr txBox="1"/>
          <p:nvPr/>
        </p:nvSpPr>
        <p:spPr>
          <a:xfrm>
            <a:off x="817275" y="19853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21"/>
          <p:cNvPicPr preferRelativeResize="0"/>
          <p:nvPr/>
        </p:nvPicPr>
        <p:blipFill>
          <a:blip r:embed="rId3">
            <a:alphaModFix/>
          </a:blip>
          <a:stretch>
            <a:fillRect/>
          </a:stretch>
        </p:blipFill>
        <p:spPr>
          <a:xfrm>
            <a:off x="2034700" y="1191875"/>
            <a:ext cx="4745326" cy="3873750"/>
          </a:xfrm>
          <a:prstGeom prst="rect">
            <a:avLst/>
          </a:prstGeom>
          <a:noFill/>
          <a:ln>
            <a:noFill/>
          </a:ln>
        </p:spPr>
      </p:pic>
      <p:sp>
        <p:nvSpPr>
          <p:cNvPr id="263" name="Google Shape;263;p21"/>
          <p:cNvSpPr txBox="1"/>
          <p:nvPr/>
        </p:nvSpPr>
        <p:spPr>
          <a:xfrm>
            <a:off x="7006325" y="1369700"/>
            <a:ext cx="196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Or if you are a more visual person</a:t>
            </a:r>
            <a:endParaRPr>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2"/>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Why?</a:t>
            </a:r>
            <a:endParaRPr/>
          </a:p>
        </p:txBody>
      </p:sp>
      <p:pic>
        <p:nvPicPr>
          <p:cNvPr id="269" name="Google Shape;269;p22"/>
          <p:cNvPicPr preferRelativeResize="0"/>
          <p:nvPr/>
        </p:nvPicPr>
        <p:blipFill rotWithShape="1">
          <a:blip r:embed="rId3">
            <a:alphaModFix/>
          </a:blip>
          <a:srcRect b="3006" l="0" r="0" t="0"/>
          <a:stretch/>
        </p:blipFill>
        <p:spPr>
          <a:xfrm>
            <a:off x="1036300" y="946775"/>
            <a:ext cx="6962775" cy="2838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3"/>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Why?</a:t>
            </a:r>
            <a:endParaRPr/>
          </a:p>
        </p:txBody>
      </p:sp>
      <p:pic>
        <p:nvPicPr>
          <p:cNvPr id="275" name="Google Shape;275;p23"/>
          <p:cNvPicPr preferRelativeResize="0"/>
          <p:nvPr/>
        </p:nvPicPr>
        <p:blipFill rotWithShape="1">
          <a:blip r:embed="rId3">
            <a:alphaModFix/>
          </a:blip>
          <a:srcRect b="3155" l="0" r="0" t="37427"/>
          <a:stretch/>
        </p:blipFill>
        <p:spPr>
          <a:xfrm>
            <a:off x="917200" y="1185863"/>
            <a:ext cx="5943600" cy="2771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4"/>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Why?</a:t>
            </a:r>
            <a:endParaRPr/>
          </a:p>
        </p:txBody>
      </p:sp>
      <p:pic>
        <p:nvPicPr>
          <p:cNvPr id="281" name="Google Shape;281;p24"/>
          <p:cNvPicPr preferRelativeResize="0"/>
          <p:nvPr/>
        </p:nvPicPr>
        <p:blipFill>
          <a:blip r:embed="rId3">
            <a:alphaModFix/>
          </a:blip>
          <a:stretch>
            <a:fillRect/>
          </a:stretch>
        </p:blipFill>
        <p:spPr>
          <a:xfrm>
            <a:off x="3195225" y="926300"/>
            <a:ext cx="2434025" cy="3758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5"/>
          <p:cNvSpPr txBox="1"/>
          <p:nvPr>
            <p:ph type="title"/>
          </p:nvPr>
        </p:nvSpPr>
        <p:spPr>
          <a:xfrm>
            <a:off x="1356925" y="1893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Hidden Messages Everywhere: Why?</a:t>
            </a:r>
            <a:endParaRPr/>
          </a:p>
        </p:txBody>
      </p:sp>
      <p:pic>
        <p:nvPicPr>
          <p:cNvPr id="287" name="Google Shape;287;p25"/>
          <p:cNvPicPr preferRelativeResize="0"/>
          <p:nvPr/>
        </p:nvPicPr>
        <p:blipFill>
          <a:blip r:embed="rId3">
            <a:alphaModFix/>
          </a:blip>
          <a:stretch>
            <a:fillRect/>
          </a:stretch>
        </p:blipFill>
        <p:spPr>
          <a:xfrm>
            <a:off x="249000" y="1046750"/>
            <a:ext cx="3924300" cy="2619375"/>
          </a:xfrm>
          <a:prstGeom prst="rect">
            <a:avLst/>
          </a:prstGeom>
          <a:noFill/>
          <a:ln>
            <a:noFill/>
          </a:ln>
        </p:spPr>
      </p:pic>
      <p:pic>
        <p:nvPicPr>
          <p:cNvPr id="288" name="Google Shape;288;p25"/>
          <p:cNvPicPr preferRelativeResize="0"/>
          <p:nvPr/>
        </p:nvPicPr>
        <p:blipFill>
          <a:blip r:embed="rId4">
            <a:alphaModFix/>
          </a:blip>
          <a:stretch>
            <a:fillRect/>
          </a:stretch>
        </p:blipFill>
        <p:spPr>
          <a:xfrm>
            <a:off x="4784525" y="1046750"/>
            <a:ext cx="3895725" cy="2590800"/>
          </a:xfrm>
          <a:prstGeom prst="rect">
            <a:avLst/>
          </a:prstGeom>
          <a:noFill/>
          <a:ln>
            <a:noFill/>
          </a:ln>
        </p:spPr>
      </p:pic>
      <p:sp>
        <p:nvSpPr>
          <p:cNvPr id="289" name="Google Shape;289;p25"/>
          <p:cNvSpPr txBox="1"/>
          <p:nvPr/>
        </p:nvSpPr>
        <p:spPr>
          <a:xfrm>
            <a:off x="417775" y="4036375"/>
            <a:ext cx="7944600" cy="4002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GB">
                <a:solidFill>
                  <a:schemeClr val="lt1"/>
                </a:solidFill>
                <a:latin typeface="Lato"/>
                <a:ea typeface="Lato"/>
                <a:cs typeface="Lato"/>
                <a:sym typeface="Lato"/>
              </a:rPr>
              <a:t>Original 									 25x Less Color</a:t>
            </a:r>
            <a:endParaRPr>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9"/>
                                        </p:tgtEl>
                                        <p:attrNameLst>
                                          <p:attrName>style.visibility</p:attrName>
                                        </p:attrNameLst>
                                      </p:cBhvr>
                                      <p:to>
                                        <p:strVal val="visible"/>
                                      </p:to>
                                    </p:set>
                                    <p:anim calcmode="lin" valueType="num">
                                      <p:cBhvr additive="base">
                                        <p:cTn dur="300"/>
                                        <p:tgtEl>
                                          <p:spTgt spid="28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